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D965F9C-513B-4734-8336-9F57E779390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10353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D2D8EC9-D0C9-4CAC-B769-EB5121F96DD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6996300-203B-4079-B590-14BD4D1F1FA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414320" y="209592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14960" y="209592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3680" y="402588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414320" y="402588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14960" y="402588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127B415-35E9-4ABB-9568-419472ADCEE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8E6940D-E0B7-42A1-A293-70EF4F7E5D4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7D79284-F8DC-4E7F-ADA2-E37E38FEC4A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D5BE9A0-1F26-43D1-B915-8DCA998E30A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F7A9C55-D667-41DB-AD25-40593C792A7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FDB9294-E63B-41BC-9916-8DC067472B3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614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E2AA548-7356-4EDB-A757-3E5F61F8C6C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5048EBB-8799-4B5B-B317-BCE7EC86C11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6AF5EED-0317-4B99-A6BC-FE5A3B99B05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78E3F13-33B6-4E80-80C5-F4FC3C429A4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2B12C43-92FF-440D-8FBC-49B00911073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10353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24E8DFC-E1DF-4346-AC5F-5C5D3913E76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4AE85B6-E462-42EC-8D62-C584A048B66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414320" y="209592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14960" y="209592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913680" y="402588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414320" y="402588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14960" y="4025880"/>
            <a:ext cx="333360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15A9026-E35E-4368-8B13-2082A0E7D14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AD568BD-64B2-4D06-BD6F-7DC2FDA8D42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CEA8A2B-29F8-4BED-99FB-81BEB000513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E0827AF-19BE-4116-91F5-981C95CB02D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614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E4EB876-EAA8-4894-852A-9D0F1DE7162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18D5ACA-F42B-4181-AFE1-2A702C4D24C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02A7737-F740-4A83-BC37-0ABAAC334F9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992E5A0-DA30-4ED5-A5C7-C9C2B395631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 algn="ctr">
              <a:lnSpc>
                <a:spcPct val="90000"/>
              </a:lnSpc>
              <a:buNone/>
            </a:pPr>
            <a:r>
              <a:rPr b="1" lang="en-US" sz="4800" spc="-1" strike="noStrike" cap="all">
                <a:solidFill>
                  <a:srgbClr val="ffffff"/>
                </a:solidFill>
                <a:latin typeface="Bookman Old Style"/>
              </a:rPr>
              <a:t>Click </a:t>
            </a:r>
            <a:r>
              <a:rPr b="1" lang="en-US" sz="4800" spc="-1" strike="noStrike" cap="all">
                <a:solidFill>
                  <a:srgbClr val="ffffff"/>
                </a:solidFill>
                <a:latin typeface="Bookman Old Style"/>
              </a:rPr>
              <a:t>to </a:t>
            </a:r>
            <a:r>
              <a:rPr b="1" lang="en-US" sz="4800" spc="-1" strike="noStrike" cap="all">
                <a:solidFill>
                  <a:srgbClr val="ffffff"/>
                </a:solidFill>
                <a:latin typeface="Bookman Old Style"/>
              </a:rPr>
              <a:t>edit </a:t>
            </a:r>
            <a:r>
              <a:rPr b="1" lang="en-US" sz="4800" spc="-1" strike="noStrike" cap="all">
                <a:solidFill>
                  <a:srgbClr val="ffffff"/>
                </a:solidFill>
                <a:latin typeface="Bookman Old Style"/>
              </a:rPr>
              <a:t>Maste</a:t>
            </a:r>
            <a:r>
              <a:rPr b="1" lang="en-US" sz="4800" spc="-1" strike="noStrike" cap="all">
                <a:solidFill>
                  <a:srgbClr val="ffffff"/>
                </a:solidFill>
                <a:latin typeface="Bookman Old Style"/>
              </a:rPr>
              <a:t>r title </a:t>
            </a:r>
            <a:r>
              <a:rPr b="1" lang="en-US" sz="4800" spc="-1" strike="noStrike" cap="all">
                <a:solidFill>
                  <a:srgbClr val="ffffff"/>
                </a:solidFill>
                <a:latin typeface="Bookman Old Style"/>
              </a:rPr>
              <a:t>style</a:t>
            </a:r>
            <a:endParaRPr b="0" lang="en-US" sz="4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Rockwell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US" sz="1000" spc="-1" strike="noStrike">
                <a:solidFill>
                  <a:srgbClr val="ffffff"/>
                </a:solidFill>
                <a:latin typeface="Rockwell"/>
              </a:rPr>
              <a:t>&lt;date/time&gt;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Rockwell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CD6FA5F-A3D9-44F7-B5F6-FF1129D3E700}" type="slidenum">
              <a:rPr b="0" lang="en-US" sz="1000" spc="-1" strike="noStrike">
                <a:solidFill>
                  <a:srgbClr val="ffffff"/>
                </a:solidFill>
                <a:latin typeface="Rockwel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1" marL="864000" indent="-324000">
              <a:lnSpc>
                <a:spcPct val="12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Rockwell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Rockwell"/>
            </a:endParaRPr>
          </a:p>
          <a:p>
            <a:pPr lvl="2" marL="1296000" indent="-288000">
              <a:lnSpc>
                <a:spcPct val="12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Rockwell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Rockwell"/>
            </a:endParaRPr>
          </a:p>
          <a:p>
            <a:pPr lvl="3" marL="1728000" indent="-216000">
              <a:lnSpc>
                <a:spcPct val="12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ffffff"/>
                </a:solidFill>
                <a:latin typeface="Rockwell"/>
              </a:rPr>
              <a:t>Fourth Outline Level</a:t>
            </a:r>
            <a:endParaRPr b="0" lang="en-US" sz="1200" spc="-1" strike="noStrike">
              <a:solidFill>
                <a:srgbClr val="ffffff"/>
              </a:solidFill>
              <a:latin typeface="Rockwell"/>
            </a:endParaRPr>
          </a:p>
          <a:p>
            <a:pPr lvl="4" marL="2160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5" marL="2592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6" marL="3024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1" lang="en-US" sz="3400" spc="-1" strike="noStrike" cap="all">
                <a:solidFill>
                  <a:srgbClr val="ffffff"/>
                </a:solidFill>
                <a:latin typeface="Bookman Old Style"/>
              </a:rPr>
              <a:t>Click to edit Master title style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Click to edit Master text styles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2" marL="1143000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Rockwell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Rockwell"/>
            </a:endParaRPr>
          </a:p>
          <a:p>
            <a:pPr lvl="3" marL="1600200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ffffff"/>
                </a:solidFill>
                <a:latin typeface="Rockwell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Rockwell"/>
            </a:endParaRPr>
          </a:p>
          <a:p>
            <a:pPr lvl="4" marL="2057400" indent="-2286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latin typeface="Rockwell"/>
              </a:rPr>
              <a:t>Fifth level</a:t>
            </a:r>
            <a:endParaRPr b="0" lang="en-US" sz="12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Rockwell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US" sz="1000" spc="-1" strike="noStrike">
                <a:solidFill>
                  <a:srgbClr val="ffffff"/>
                </a:solidFill>
                <a:latin typeface="Rockwell"/>
              </a:rPr>
              <a:t>&lt;date/time&gt;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Rockwell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ECC2D15-9FF9-40F5-9E4E-0528C629EBBB}" type="slidenum">
              <a:rPr b="0" lang="en-US" sz="1000" spc="-1" strike="noStrike">
                <a:solidFill>
                  <a:srgbClr val="ffffff"/>
                </a:solidFill>
                <a:latin typeface="Rockwel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3240" y="208080"/>
            <a:ext cx="113432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 fontScale="90000"/>
          </a:bodyPr>
          <a:p>
            <a:pPr algn="ctr">
              <a:lnSpc>
                <a:spcPct val="90000"/>
              </a:lnSpc>
              <a:buNone/>
            </a:pPr>
            <a:r>
              <a:rPr b="1" lang="en-US" sz="4800" spc="-1" strike="noStrike" cap="all">
                <a:solidFill>
                  <a:srgbClr val="ffffff"/>
                </a:solidFill>
                <a:latin typeface="Bookman Old Style"/>
              </a:rPr>
              <a:t>Improving metaheuristics by using learning algorithms to predict good regions of search</a:t>
            </a:r>
            <a:endParaRPr b="0" lang="en-US" sz="4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3" name="TextBox 3"/>
          <p:cNvSpPr/>
          <p:nvPr/>
        </p:nvSpPr>
        <p:spPr>
          <a:xfrm>
            <a:off x="2916360" y="3154320"/>
            <a:ext cx="57704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Projekat u okviru kursa Ra</a:t>
            </a:r>
            <a:r>
              <a:rPr b="0" lang="sr-Latn-RS" sz="1800" spc="-1" strike="noStrike">
                <a:solidFill>
                  <a:srgbClr val="ffffff"/>
                </a:solidFill>
                <a:latin typeface="Rockwell"/>
              </a:rPr>
              <a:t>č</a:t>
            </a: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unarska inteligencija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4" name="TextBox 4"/>
          <p:cNvSpPr/>
          <p:nvPr/>
        </p:nvSpPr>
        <p:spPr>
          <a:xfrm>
            <a:off x="4710240" y="3654000"/>
            <a:ext cx="2223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sr-Latn-RS" sz="1800" spc="-1" strike="noStrike">
                <a:solidFill>
                  <a:srgbClr val="ffffff"/>
                </a:solidFill>
                <a:latin typeface="Rockwell"/>
              </a:rPr>
              <a:t>Vladimir Knežević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TextBox 5"/>
          <p:cNvSpPr/>
          <p:nvPr/>
        </p:nvSpPr>
        <p:spPr>
          <a:xfrm>
            <a:off x="4092120" y="3968640"/>
            <a:ext cx="34592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mi17206@alas.matf.bg.ac.rs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6" name="TextBox 6"/>
          <p:cNvSpPr/>
          <p:nvPr/>
        </p:nvSpPr>
        <p:spPr>
          <a:xfrm>
            <a:off x="4407480" y="4942800"/>
            <a:ext cx="2828520" cy="98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sr-Latn-RS" sz="1800" spc="-1" strike="noStrike">
                <a:solidFill>
                  <a:srgbClr val="ffffff"/>
                </a:solidFill>
                <a:latin typeface="Rockwell"/>
              </a:rPr>
              <a:t>  </a:t>
            </a: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Matemat</a:t>
            </a:r>
            <a:r>
              <a:rPr b="0" lang="sr-Latn-RS" sz="1800" spc="-1" strike="noStrike">
                <a:solidFill>
                  <a:srgbClr val="ffffff"/>
                </a:solidFill>
                <a:latin typeface="Rockwell"/>
              </a:rPr>
              <a:t>ički fakultet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sr-Latn-RS" sz="1800" spc="-1" strike="noStrike">
                <a:solidFill>
                  <a:srgbClr val="ffffff"/>
                </a:solidFill>
                <a:latin typeface="Rockwell"/>
              </a:rPr>
              <a:t>Univerzitet u Beogradu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buNone/>
            </a:pPr>
            <a:r>
              <a:rPr b="0" lang="sr-Latn-RS" sz="1800" spc="-1" strike="noStrike">
                <a:solidFill>
                  <a:srgbClr val="ffffff"/>
                </a:solidFill>
                <a:latin typeface="Rockwell"/>
              </a:rPr>
              <a:t>Septembar 2023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34960" y="257004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1" lang="en-US" sz="4800" spc="-1" strike="noStrike" cap="all">
                <a:solidFill>
                  <a:srgbClr val="ffffff"/>
                </a:solidFill>
                <a:latin typeface="Bookman Old Style"/>
              </a:rPr>
              <a:t>KRAJ</a:t>
            </a:r>
            <a:endParaRPr b="0" lang="en-US" sz="48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1" lang="sr-Latn-RS" sz="3400" spc="-1" strike="noStrike" cap="all">
                <a:solidFill>
                  <a:srgbClr val="ffffff"/>
                </a:solidFill>
                <a:latin typeface="Bookman Old Style"/>
              </a:rPr>
              <a:t>Opis problema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10353240" cy="3011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6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Rockwell"/>
              </a:rPr>
              <a:t>TSP je poznat problem kombinatorne optimizacije gde prodavac mora da pronađe najkraći put do </a:t>
            </a:r>
            <a:r>
              <a:rPr b="1" lang="sr-Latn-RS" sz="2400" spc="-1" strike="noStrike">
                <a:solidFill>
                  <a:srgbClr val="ffffff"/>
                </a:solidFill>
                <a:latin typeface="Rockwell"/>
              </a:rPr>
              <a:t>n </a:t>
            </a:r>
            <a:r>
              <a:rPr b="0" lang="en-US" sz="2400" spc="-1" strike="noStrike">
                <a:solidFill>
                  <a:srgbClr val="ffffff"/>
                </a:solidFill>
                <a:latin typeface="Rockwell"/>
              </a:rPr>
              <a:t>gradova i </a:t>
            </a:r>
            <a:r>
              <a:rPr b="0" lang="sr-Latn-RS" sz="2400" spc="-1" strike="noStrike">
                <a:solidFill>
                  <a:srgbClr val="ffffff"/>
                </a:solidFill>
                <a:latin typeface="Rockwell"/>
              </a:rPr>
              <a:t>zatim da se vrati </a:t>
            </a:r>
            <a:r>
              <a:rPr b="0" lang="en-US" sz="2400" spc="-1" strike="noStrike">
                <a:solidFill>
                  <a:srgbClr val="ffffff"/>
                </a:solidFill>
                <a:latin typeface="Rockwell"/>
              </a:rPr>
              <a:t>u početni grad. </a:t>
            </a:r>
            <a:endParaRPr b="0" lang="en-US" sz="24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sr-Latn-RS" sz="2400" spc="-1" strike="noStrike">
                <a:solidFill>
                  <a:srgbClr val="ffffff"/>
                </a:solidFill>
                <a:latin typeface="Rockwell"/>
              </a:rPr>
              <a:t>mTSP</a:t>
            </a:r>
            <a:endParaRPr b="0" lang="en-US" sz="24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sr-Latn-RS" sz="2400" spc="-1" strike="noStrike">
                <a:solidFill>
                  <a:srgbClr val="ffffff"/>
                </a:solidFill>
                <a:latin typeface="Rockwell"/>
              </a:rPr>
              <a:t>Grupisanje u klastere pomoću k</a:t>
            </a:r>
            <a:r>
              <a:rPr b="0" lang="en-US" sz="2400" spc="-1" strike="noStrike">
                <a:solidFill>
                  <a:srgbClr val="ffffff"/>
                </a:solidFill>
                <a:latin typeface="Rockwell"/>
              </a:rPr>
              <a:t>-</a:t>
            </a:r>
            <a:r>
              <a:rPr b="0" lang="sr-Latn-RS" sz="2400" spc="-1" strike="noStrike">
                <a:solidFill>
                  <a:srgbClr val="ffffff"/>
                </a:solidFill>
                <a:latin typeface="Rockwell"/>
              </a:rPr>
              <a:t>means algoritma</a:t>
            </a:r>
            <a:endParaRPr b="0" lang="en-US" sz="24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sr-Latn-RS" sz="2400" spc="-1" strike="noStrike">
                <a:solidFill>
                  <a:srgbClr val="ffffff"/>
                </a:solidFill>
                <a:latin typeface="Rockwell"/>
              </a:rPr>
              <a:t>ACO (Ant Colony Optimization)</a:t>
            </a:r>
            <a:endParaRPr b="0" lang="en-US" sz="24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Content Placeholder 3" descr=""/>
          <p:cNvPicPr/>
          <p:nvPr/>
        </p:nvPicPr>
        <p:blipFill>
          <a:blip r:embed="rId1"/>
          <a:stretch/>
        </p:blipFill>
        <p:spPr>
          <a:xfrm>
            <a:off x="2713320" y="1219320"/>
            <a:ext cx="6117120" cy="4518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1" lang="en-US" sz="3400" spc="-1" strike="noStrike" cap="all">
                <a:solidFill>
                  <a:srgbClr val="ffffff"/>
                </a:solidFill>
                <a:latin typeface="Bookman Old Style"/>
              </a:rPr>
              <a:t>k-means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03560" y="1869840"/>
            <a:ext cx="11153520" cy="4662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5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700" spc="-1" strike="noStrike">
                <a:solidFill>
                  <a:srgbClr val="ffffff"/>
                </a:solidFill>
                <a:latin typeface="Rockwell"/>
              </a:rPr>
              <a:t>Jedan od najpopularnijih algoritama za klasterovanje</a:t>
            </a:r>
            <a:endParaRPr b="0" lang="en-US" sz="17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700" spc="-1" strike="noStrike">
                <a:solidFill>
                  <a:srgbClr val="ffffff"/>
                </a:solidFill>
                <a:latin typeface="Rockwell"/>
              </a:rPr>
              <a:t>Zasnovan na centroidu</a:t>
            </a:r>
            <a:endParaRPr b="0" lang="en-US" sz="1700" spc="-1" strike="noStrike">
              <a:solidFill>
                <a:srgbClr val="ffffff"/>
              </a:solidFill>
              <a:latin typeface="Rockwell"/>
            </a:endParaRPr>
          </a:p>
          <a:p>
            <a:pPr marL="457200" indent="-4572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Bookman Old Style"/>
              <a:buAutoNum type="arabicPeriod"/>
            </a:pPr>
            <a:r>
              <a:rPr b="0" lang="en-US" sz="1700" spc="-1" strike="noStrike">
                <a:solidFill>
                  <a:srgbClr val="ffffff"/>
                </a:solidFill>
                <a:latin typeface="Rockwell"/>
              </a:rPr>
              <a:t>Na početku odaberemo željeni broj klastera </a:t>
            </a:r>
            <a:r>
              <a:rPr b="1" lang="en-US" sz="1700" spc="-1" strike="noStrike">
                <a:solidFill>
                  <a:srgbClr val="ffffff"/>
                </a:solidFill>
                <a:latin typeface="Rockwell"/>
              </a:rPr>
              <a:t>K</a:t>
            </a:r>
            <a:r>
              <a:rPr b="0" lang="en-US" sz="1700" spc="-1" strike="noStrike">
                <a:solidFill>
                  <a:srgbClr val="ffffff"/>
                </a:solidFill>
                <a:latin typeface="Rockwell"/>
              </a:rPr>
              <a:t> na koje želimo da podelimo naš skup</a:t>
            </a:r>
            <a:endParaRPr b="0" lang="en-US" sz="1700" spc="-1" strike="noStrike">
              <a:solidFill>
                <a:srgbClr val="ffffff"/>
              </a:solidFill>
              <a:latin typeface="Rockwell"/>
            </a:endParaRPr>
          </a:p>
          <a:p>
            <a:pPr marL="457200" indent="-4572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Bookman Old Style"/>
              <a:buAutoNum type="arabicPeriod"/>
            </a:pPr>
            <a:r>
              <a:rPr b="0" lang="en-US" sz="1700" spc="-1" strike="noStrike">
                <a:solidFill>
                  <a:srgbClr val="ffffff"/>
                </a:solidFill>
                <a:latin typeface="Rockwell"/>
              </a:rPr>
              <a:t>Zatim na nasumičan način inicijalizujemo centroide, gde ćemo imati onoliko centroida koliko i klastera</a:t>
            </a:r>
            <a:endParaRPr b="0" lang="en-US" sz="1700" spc="-1" strike="noStrike">
              <a:solidFill>
                <a:srgbClr val="ffffff"/>
              </a:solidFill>
              <a:latin typeface="Rockwell"/>
            </a:endParaRPr>
          </a:p>
          <a:p>
            <a:pPr marL="457200" indent="-4572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Bookman Old Style"/>
              <a:buAutoNum type="arabicPeriod"/>
            </a:pPr>
            <a:r>
              <a:rPr b="0" lang="en-US" sz="1700" spc="-1" strike="noStrike">
                <a:solidFill>
                  <a:srgbClr val="ffffff"/>
                </a:solidFill>
                <a:latin typeface="Rockwell"/>
              </a:rPr>
              <a:t>Zatim za svaki element skupa računamo euklidsko rastojanje između njega i centroida i određujemo kom centroidu pripada odnosno kom klasteru</a:t>
            </a:r>
            <a:endParaRPr b="0" lang="en-US" sz="1700" spc="-1" strike="noStrike">
              <a:solidFill>
                <a:srgbClr val="ffffff"/>
              </a:solidFill>
              <a:latin typeface="Rockwell"/>
            </a:endParaRPr>
          </a:p>
          <a:p>
            <a:pPr marL="457200" indent="-4572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Bookman Old Style"/>
              <a:buAutoNum type="arabicPeriod"/>
            </a:pPr>
            <a:r>
              <a:rPr b="0" lang="en-US" sz="1700" spc="-1" strike="noStrike">
                <a:solidFill>
                  <a:srgbClr val="ffffff"/>
                </a:solidFill>
                <a:latin typeface="Rockwell"/>
              </a:rPr>
              <a:t>Zatim ćemo da reinicijalizujemo centroide računajući prosek koordinata elemenata datog klastera</a:t>
            </a:r>
            <a:endParaRPr b="0" lang="en-US" sz="1700" spc="-1" strike="noStrike">
              <a:solidFill>
                <a:srgbClr val="ffffff"/>
              </a:solidFill>
              <a:latin typeface="Rockwell"/>
            </a:endParaRPr>
          </a:p>
          <a:p>
            <a:pPr marL="457200" indent="-4572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Bookman Old Style"/>
              <a:buAutoNum type="arabicPeriod"/>
            </a:pPr>
            <a:r>
              <a:rPr b="0" lang="en-US" sz="1700" spc="-1" strike="noStrike">
                <a:solidFill>
                  <a:srgbClr val="ffffff"/>
                </a:solidFill>
                <a:latin typeface="Rockwell"/>
              </a:rPr>
              <a:t>Nakon toga ćemo da ponavljamo 3. i 4. korak sve dok ne dobijemo optimalne centroide, odnosno dok se čvorovi ne grupišu u odgovarajuće klastere</a:t>
            </a:r>
            <a:endParaRPr b="0" lang="en-US" sz="1700" spc="-1" strike="noStrike">
              <a:solidFill>
                <a:srgbClr val="ffffff"/>
              </a:solidFill>
              <a:latin typeface="Rockwel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b="0" lang="en-US" sz="17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1" lang="en-US" sz="1700" spc="-1" strike="noStrike">
                <a:solidFill>
                  <a:srgbClr val="ffffff"/>
                </a:solidFill>
                <a:latin typeface="Rockwell"/>
              </a:rPr>
              <a:t>Mana</a:t>
            </a:r>
            <a:r>
              <a:rPr b="0" lang="en-US" sz="1700" spc="-1" strike="noStrike">
                <a:solidFill>
                  <a:srgbClr val="ffffff"/>
                </a:solidFill>
                <a:latin typeface="Rockwell"/>
              </a:rPr>
              <a:t>:</a:t>
            </a:r>
            <a:r>
              <a:rPr b="0" lang="sr-Latn-RS" sz="1700" spc="-1" strike="noStrike">
                <a:solidFill>
                  <a:srgbClr val="ffffff"/>
                </a:solidFill>
                <a:latin typeface="Rockwell"/>
              </a:rPr>
              <a:t> </a:t>
            </a:r>
            <a:r>
              <a:rPr b="0" lang="en-US" sz="1700" spc="-1" strike="noStrike">
                <a:solidFill>
                  <a:srgbClr val="ffffff"/>
                </a:solidFill>
                <a:latin typeface="Rockwell"/>
              </a:rPr>
              <a:t> kvalitet algoritma zna</a:t>
            </a:r>
            <a:r>
              <a:rPr b="0" lang="sr-Latn-RS" sz="1700" spc="-1" strike="noStrike">
                <a:solidFill>
                  <a:srgbClr val="ffffff"/>
                </a:solidFill>
                <a:latin typeface="Rockwell"/>
              </a:rPr>
              <a:t>čajno zavisi od inicijalnog odabira centroida</a:t>
            </a:r>
            <a:endParaRPr b="0" lang="en-US" sz="1700" spc="-1" strike="noStrike">
              <a:solidFill>
                <a:srgbClr val="ffffff"/>
              </a:solidFill>
              <a:latin typeface="Rockwel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1" lang="sr-Latn-RS" sz="3400" spc="-1" strike="noStrike" cap="all">
                <a:solidFill>
                  <a:srgbClr val="ffffff"/>
                </a:solidFill>
                <a:latin typeface="Bookman Old Style"/>
              </a:rPr>
              <a:t>Ant colony optimization (aco)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sr-Latn-RS" sz="2000" spc="-1" strike="noStrike">
                <a:solidFill>
                  <a:srgbClr val="ffffff"/>
                </a:solidFill>
                <a:latin typeface="Rockwell"/>
              </a:rPr>
              <a:t>Metod inteligencije roja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sr-Latn-RS" sz="2000" spc="-1" strike="noStrike">
                <a:solidFill>
                  <a:srgbClr val="ffffff"/>
                </a:solidFill>
                <a:latin typeface="Rockwell"/>
              </a:rPr>
              <a:t>Oponašanje mrava pri potrazi za hranom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sr-Latn-RS" sz="2000" spc="-1" strike="noStrike">
                <a:solidFill>
                  <a:srgbClr val="ffffff"/>
                </a:solidFill>
                <a:latin typeface="Rockwell"/>
              </a:rPr>
              <a:t>Feromoni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sr-Latn-RS" sz="2000" spc="-1" strike="noStrike">
                <a:solidFill>
                  <a:srgbClr val="ffffff"/>
                </a:solidFill>
                <a:latin typeface="Rockwell"/>
              </a:rPr>
              <a:t>Isparavanje 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sr-Latn-RS" sz="2000" spc="-1" strike="noStrike">
                <a:solidFill>
                  <a:srgbClr val="ffffff"/>
                </a:solidFill>
                <a:latin typeface="Rockwell"/>
              </a:rPr>
              <a:t>Pojačavanje feromona na putevima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pic>
        <p:nvPicPr>
          <p:cNvPr id="94" name="Picture 3" descr=""/>
          <p:cNvPicPr/>
          <p:nvPr/>
        </p:nvPicPr>
        <p:blipFill>
          <a:blip r:embed="rId1"/>
          <a:stretch/>
        </p:blipFill>
        <p:spPr>
          <a:xfrm>
            <a:off x="7113240" y="1936080"/>
            <a:ext cx="4336920" cy="3420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707760" y="249624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1" lang="sr-Latn-RS" sz="3400" spc="-1" strike="noStrike" cap="all">
                <a:solidFill>
                  <a:srgbClr val="ffffff"/>
                </a:solidFill>
                <a:latin typeface="Bookman Old Style"/>
              </a:rPr>
              <a:t>Rezultati modela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905400" y="11520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ctr">
              <a:lnSpc>
                <a:spcPct val="90000"/>
              </a:lnSpc>
              <a:buNone/>
            </a:pPr>
            <a:r>
              <a:rPr b="1" lang="en-US" sz="2800" spc="-1" strike="noStrike" cap="all">
                <a:solidFill>
                  <a:srgbClr val="ffffff"/>
                </a:solidFill>
                <a:latin typeface="Bookman Old Style"/>
              </a:rPr>
              <a:t>Berlin53: KMeans vs Random initialization</a:t>
            </a:r>
            <a:endParaRPr b="0" lang="en-US" sz="2800" spc="-1" strike="noStrike">
              <a:solidFill>
                <a:srgbClr val="ffffff"/>
              </a:solidFill>
              <a:latin typeface="Rockwell"/>
            </a:endParaRPr>
          </a:p>
        </p:txBody>
      </p:sp>
      <p:pic>
        <p:nvPicPr>
          <p:cNvPr id="97" name="Content Placeholder 3" descr=""/>
          <p:cNvPicPr/>
          <p:nvPr/>
        </p:nvPicPr>
        <p:blipFill>
          <a:blip r:embed="rId1"/>
          <a:stretch/>
        </p:blipFill>
        <p:spPr>
          <a:xfrm>
            <a:off x="3006720" y="1081800"/>
            <a:ext cx="5568840" cy="566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815040" y="9072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ctr">
              <a:lnSpc>
                <a:spcPct val="90000"/>
              </a:lnSpc>
              <a:buNone/>
            </a:pPr>
            <a:r>
              <a:rPr b="1" lang="sv-SE" sz="2800" spc="-1" strike="noStrike" cap="all">
                <a:solidFill>
                  <a:srgbClr val="ffffff"/>
                </a:solidFill>
                <a:latin typeface="Bookman Old Style"/>
              </a:rPr>
              <a:t>Att48: KMeans vs Random initialization</a:t>
            </a:r>
            <a:endParaRPr b="0" lang="en-US" sz="2800" spc="-1" strike="noStrike">
              <a:solidFill>
                <a:srgbClr val="ffffff"/>
              </a:solidFill>
              <a:latin typeface="Rockwell"/>
            </a:endParaRPr>
          </a:p>
        </p:txBody>
      </p:sp>
      <p:pic>
        <p:nvPicPr>
          <p:cNvPr id="99" name="Content Placeholder 3" descr=""/>
          <p:cNvPicPr/>
          <p:nvPr/>
        </p:nvPicPr>
        <p:blipFill>
          <a:blip r:embed="rId1"/>
          <a:stretch/>
        </p:blipFill>
        <p:spPr>
          <a:xfrm>
            <a:off x="3155040" y="1032480"/>
            <a:ext cx="5439960" cy="5713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23320" y="65880"/>
            <a:ext cx="10353240" cy="1325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ctr">
              <a:lnSpc>
                <a:spcPct val="90000"/>
              </a:lnSpc>
              <a:buNone/>
            </a:pPr>
            <a:r>
              <a:rPr b="1" lang="en-US" sz="2800" spc="-1" strike="noStrike" cap="all">
                <a:solidFill>
                  <a:srgbClr val="ffffff"/>
                </a:solidFill>
                <a:latin typeface="Bookman Old Style"/>
              </a:rPr>
              <a:t>WI29: KMeans vs Random initialization</a:t>
            </a:r>
            <a:endParaRPr b="0" lang="en-US" sz="2800" spc="-1" strike="noStrike">
              <a:solidFill>
                <a:srgbClr val="ffffff"/>
              </a:solidFill>
              <a:latin typeface="Rockwell"/>
            </a:endParaRPr>
          </a:p>
        </p:txBody>
      </p:sp>
      <p:pic>
        <p:nvPicPr>
          <p:cNvPr id="101" name="Content Placeholder 3" descr=""/>
          <p:cNvPicPr/>
          <p:nvPr/>
        </p:nvPicPr>
        <p:blipFill>
          <a:blip r:embed="rId1"/>
          <a:stretch/>
        </p:blipFill>
        <p:spPr>
          <a:xfrm>
            <a:off x="3138120" y="1021320"/>
            <a:ext cx="5487120" cy="5749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35</TotalTime>
  <Application>LibreOffice/7.3.7.2$Linux_X86_64 LibreOffice_project/30$Build-2</Application>
  <AppVersion>15.0000</AppVersion>
  <Words>224</Words>
  <Paragraphs>33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2023-09-28T08:49:14Z</dcterms:created>
  <dc:creator>MILOSEVIC</dc:creator>
  <dc:description/>
  <dc:language>en-US</dc:language>
  <cp:lastModifiedBy/>
  <dcterms:modified xsi:type="dcterms:W3CDTF">2023-09-28T11:28:48Z</dcterms:modified>
  <cp:revision>5</cp:revision>
  <dc:subject/>
  <dc:title>Improving metaheuristics by using learning algorithms to predict good regions of search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10</vt:i4>
  </property>
</Properties>
</file>